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26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F8D60-9163-47E1-8092-B0E95AE09B12}" type="datetimeFigureOut">
              <a:rPr lang="en-US" smtClean="0"/>
              <a:t>13/06/2020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5322E-FAF4-4C7E-81A7-7407099D4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7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C3C270-19D1-4EF2-90F6-CF56B80B35FF}" type="datetime1">
              <a:rPr lang="en-IN" smtClean="0"/>
              <a:t>13-06-2020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IN"/>
              <a:t>CA Varsha Lund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47755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95E7B-FC0A-49A8-AFC1-1B2213C46163}" type="datetime1">
              <a:rPr lang="en-IN" smtClean="0"/>
              <a:t>13-06-2020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CA Varsha Lund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652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9D39-2617-4E4A-9E87-DC939DE6AD92}" type="datetime1">
              <a:rPr lang="en-IN" smtClean="0"/>
              <a:t>13-06-2020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CA Varsha Lund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2417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9664-5CD1-461D-9A8B-E109F9CFA8C4}" type="datetime1">
              <a:rPr lang="en-IN" smtClean="0"/>
              <a:t>13-06-2020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600"/>
            </a:lvl1pPr>
          </a:lstStyle>
          <a:p>
            <a:r>
              <a:rPr lang="en-IN" dirty="0"/>
              <a:t>CA Varsha Lund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704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EF077C-883F-494A-BD54-A5455C212A19}" type="datetime1">
              <a:rPr lang="en-IN" smtClean="0"/>
              <a:t>13-06-2020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IN"/>
              <a:t>CA Varsha Lund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2726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331D-80A9-4269-BC02-F826EC773D48}" type="datetime1">
              <a:rPr lang="en-IN" smtClean="0"/>
              <a:t>13-06-2020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CA Varsha Lund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035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8763-5ECC-4A72-BA4C-B18BE813CFE4}" type="datetime1">
              <a:rPr lang="en-IN" smtClean="0"/>
              <a:t>13-06-2020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CA Varsha Lund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240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4B624-9919-4008-A0DC-71C5278E0484}" type="datetime1">
              <a:rPr lang="en-IN" smtClean="0"/>
              <a:t>13-06-2020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600"/>
            </a:lvl1pPr>
          </a:lstStyle>
          <a:p>
            <a:r>
              <a:rPr lang="en-IN" dirty="0"/>
              <a:t>CA Varsha Lund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707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CCB1-DAD6-4E69-A21A-9A036116822A}" type="datetime1">
              <a:rPr lang="en-IN" smtClean="0"/>
              <a:t>13-06-2020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600"/>
            </a:lvl1pPr>
          </a:lstStyle>
          <a:p>
            <a:r>
              <a:rPr lang="en-IN" dirty="0"/>
              <a:t>CA Varsha Lund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878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96398F-1EFD-47DE-9DC1-0409F9E59E88}" type="datetime1">
              <a:rPr lang="en-IN" smtClean="0"/>
              <a:t>13-06-2020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IN"/>
              <a:t>CA Varsha Lund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45518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B7BA37-AA7F-4F6A-90FC-CD9E363FCBA7}" type="datetime1">
              <a:rPr lang="en-IN" smtClean="0"/>
              <a:t>13-06-2020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IN"/>
              <a:t>CA Varsha Lund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6213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8F39C26-6423-4B91-95E0-08A652A20AD2}" type="datetime1">
              <a:rPr lang="en-IN" smtClean="0"/>
              <a:t>13-06-2020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IN"/>
              <a:t>CA Varsha Lund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228A37B-7F55-4617-8707-B1E55A77348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0042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7" r:id="rId1"/>
    <p:sldLayoutId id="2147484228" r:id="rId2"/>
    <p:sldLayoutId id="2147484229" r:id="rId3"/>
    <p:sldLayoutId id="2147484230" r:id="rId4"/>
    <p:sldLayoutId id="2147484231" r:id="rId5"/>
    <p:sldLayoutId id="2147484232" r:id="rId6"/>
    <p:sldLayoutId id="2147484233" r:id="rId7"/>
    <p:sldLayoutId id="2147484234" r:id="rId8"/>
    <p:sldLayoutId id="2147484235" r:id="rId9"/>
    <p:sldLayoutId id="2147484236" r:id="rId10"/>
    <p:sldLayoutId id="2147484237" r:id="rId11"/>
  </p:sldLayoutIdLst>
  <p:hf sldNum="0" hd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9561" y="2277850"/>
            <a:ext cx="7906644" cy="1624448"/>
          </a:xfrm>
        </p:spPr>
        <p:txBody>
          <a:bodyPr/>
          <a:lstStyle/>
          <a:p>
            <a:r>
              <a:rPr lang="en-IN" sz="6000" dirty="0"/>
              <a:t>SCOPE OF TOTAL INCOME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42666" y="4810033"/>
            <a:ext cx="6831673" cy="1086237"/>
          </a:xfrm>
        </p:spPr>
        <p:txBody>
          <a:bodyPr/>
          <a:lstStyle/>
          <a:p>
            <a:r>
              <a:rPr lang="en-IN" dirty="0"/>
              <a:t>				- CA VARSHA LUND</a:t>
            </a:r>
          </a:p>
        </p:txBody>
      </p:sp>
    </p:spTree>
    <p:extLst>
      <p:ext uri="{BB962C8B-B14F-4D97-AF65-F5344CB8AC3E}">
        <p14:creationId xmlns:p14="http://schemas.microsoft.com/office/powerpoint/2010/main" val="388957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SCOPE OF INCOME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Scope of income depends upon the residential status of the person. 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the residential status of an individual , there are three types of individuals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35572" y="3522908"/>
            <a:ext cx="5428112" cy="5537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Resident and Ordinary Resident  (R &amp; OR</a:t>
            </a:r>
            <a:r>
              <a:rPr lang="en-IN" dirty="0"/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1835572" y="4223734"/>
            <a:ext cx="5428113" cy="5537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Resident But Not Ordinary Resident(RNOR</a:t>
            </a:r>
            <a:r>
              <a:rPr lang="en-IN" dirty="0"/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1835571" y="4924560"/>
            <a:ext cx="5428113" cy="5296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 Resident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CA Varsha Lund</a:t>
            </a:r>
          </a:p>
        </p:txBody>
      </p:sp>
    </p:spTree>
    <p:extLst>
      <p:ext uri="{BB962C8B-B14F-4D97-AF65-F5344CB8AC3E}">
        <p14:creationId xmlns:p14="http://schemas.microsoft.com/office/powerpoint/2010/main" val="220437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08292" y="444857"/>
            <a:ext cx="2182638" cy="197637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Resident and Ordinary Resident  (R &amp; OR)</a:t>
            </a:r>
          </a:p>
        </p:txBody>
      </p:sp>
      <p:sp>
        <p:nvSpPr>
          <p:cNvPr id="4" name="Rectangle 3"/>
          <p:cNvSpPr/>
          <p:nvPr/>
        </p:nvSpPr>
        <p:spPr>
          <a:xfrm>
            <a:off x="3296992" y="434127"/>
            <a:ext cx="6735649" cy="19763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Resident and Ordinary Resident, his total income includes any income received , or accruing or arising in India as well as outside India (or deemed to be so received or accruing or arising as the case maybe)</a:t>
            </a:r>
          </a:p>
          <a:p>
            <a:pPr algn="just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R &amp; OR, </a:t>
            </a:r>
            <a:r>
              <a:rPr lang="en-I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World Income”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taxable. </a:t>
            </a:r>
          </a:p>
        </p:txBody>
      </p:sp>
      <p:sp>
        <p:nvSpPr>
          <p:cNvPr id="5" name="Rectangle 4"/>
          <p:cNvSpPr/>
          <p:nvPr/>
        </p:nvSpPr>
        <p:spPr>
          <a:xfrm>
            <a:off x="908292" y="2657874"/>
            <a:ext cx="2182638" cy="197637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Resident But Not Ordinary Resident  (RNOR)</a:t>
            </a:r>
          </a:p>
        </p:txBody>
      </p:sp>
      <p:sp>
        <p:nvSpPr>
          <p:cNvPr id="6" name="Rectangle 5"/>
          <p:cNvSpPr/>
          <p:nvPr/>
        </p:nvSpPr>
        <p:spPr>
          <a:xfrm>
            <a:off x="3296991" y="2657874"/>
            <a:ext cx="6735649" cy="19763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Resident But Not Ordinary Resident, his total income includes the Indian income and foreign income only if it is derived from a business controlled in or profession set up in India.</a:t>
            </a:r>
          </a:p>
        </p:txBody>
      </p:sp>
      <p:sp>
        <p:nvSpPr>
          <p:cNvPr id="7" name="Rectangle 6"/>
          <p:cNvSpPr/>
          <p:nvPr/>
        </p:nvSpPr>
        <p:spPr>
          <a:xfrm>
            <a:off x="908292" y="4754985"/>
            <a:ext cx="2182638" cy="197637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Resident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6990" y="4754985"/>
            <a:ext cx="6735649" cy="19763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Non Resident , only his Indian income is taxable. Foreign income of a non – resident is not taxable under the Indian Income Tax 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0238703" y="434128"/>
            <a:ext cx="1976574" cy="19763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Income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215426" y="2657874"/>
            <a:ext cx="1976574" cy="19763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Indian income + Foreign income (if business controlled from India/profession set up in India)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215425" y="4754985"/>
            <a:ext cx="1928683" cy="19763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Indian income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215425" y="0"/>
            <a:ext cx="1999852" cy="44485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taxable?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CA Varsha Lund</a:t>
            </a:r>
          </a:p>
        </p:txBody>
      </p:sp>
    </p:spTree>
    <p:extLst>
      <p:ext uri="{BB962C8B-B14F-4D97-AF65-F5344CB8AC3E}">
        <p14:creationId xmlns:p14="http://schemas.microsoft.com/office/powerpoint/2010/main" val="356991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371600" y="685800"/>
            <a:ext cx="9601200" cy="76951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SCOPE OF INCOME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30558"/>
              </p:ext>
            </p:extLst>
          </p:nvPr>
        </p:nvGraphicFramePr>
        <p:xfrm>
          <a:off x="1493949" y="1777285"/>
          <a:ext cx="9916733" cy="3952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23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04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Nature of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Resident and Ordinary Resident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Resident But Not</a:t>
                      </a:r>
                      <a:r>
                        <a:rPr lang="en-IN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Ordinary Resident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Resident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Income</a:t>
                      </a:r>
                      <a:r>
                        <a:rPr lang="en-IN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Received in India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Income which accrues or arises in India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Income deemed to be received in India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Income deemed to accrue in India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Income which accrues and arises</a:t>
                      </a:r>
                      <a:r>
                        <a:rPr lang="en-IN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outside India</a:t>
                      </a:r>
                    </a:p>
                    <a:p>
                      <a:r>
                        <a:rPr lang="en-IN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from a business controlled from India/ profession set up in India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-Taxable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Any</a:t>
                      </a:r>
                      <a:r>
                        <a:rPr lang="en-IN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other income which accrues or arises outside India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Taxable</a:t>
                      </a:r>
                    </a:p>
                    <a:p>
                      <a:pPr algn="ctr"/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-Taxable</a:t>
                      </a:r>
                    </a:p>
                    <a:p>
                      <a:pPr algn="ctr"/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-Taxable</a:t>
                      </a:r>
                    </a:p>
                    <a:p>
                      <a:pPr algn="ctr"/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CA Varsha Lund</a:t>
            </a:r>
          </a:p>
        </p:txBody>
      </p:sp>
    </p:spTree>
    <p:extLst>
      <p:ext uri="{BB962C8B-B14F-4D97-AF65-F5344CB8AC3E}">
        <p14:creationId xmlns:p14="http://schemas.microsoft.com/office/powerpoint/2010/main" val="393039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30310" y="656823"/>
            <a:ext cx="10676586" cy="314244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Summary:</a:t>
            </a:r>
          </a:p>
          <a:p>
            <a:pPr algn="just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Indian income is taxable in all cases, whether of an ordinary resident, or not –ordinary resident, or a non –resident. Indian income includes income received or accruing or arising in India , or deemed to be received or accruing or arising in India.</a:t>
            </a:r>
          </a:p>
          <a:p>
            <a:pPr marL="342900" indent="-342900" algn="just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Foreign income of an ordinary resident is wholly taxable.</a:t>
            </a:r>
          </a:p>
          <a:p>
            <a:pPr marL="342900" indent="-342900" algn="just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Foreign income of a not-ordinary resident is taxable only if derived from a business controlled in or a profession set up in India.</a:t>
            </a:r>
          </a:p>
          <a:p>
            <a:pPr marL="342900" indent="-342900" algn="just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Foreign income of a non- resident is not taxable at all.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CA Varsha Lund</a:t>
            </a:r>
          </a:p>
        </p:txBody>
      </p:sp>
    </p:spTree>
    <p:extLst>
      <p:ext uri="{BB962C8B-B14F-4D97-AF65-F5344CB8AC3E}">
        <p14:creationId xmlns:p14="http://schemas.microsoft.com/office/powerpoint/2010/main" val="82477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9561" y="2277850"/>
            <a:ext cx="7906644" cy="1624448"/>
          </a:xfrm>
        </p:spPr>
        <p:txBody>
          <a:bodyPr/>
          <a:lstStyle/>
          <a:p>
            <a:r>
              <a:rPr lang="en-IN" sz="60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2962534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257</TotalTime>
  <Words>419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Franklin Gothic Book</vt:lpstr>
      <vt:lpstr>Times New Roman</vt:lpstr>
      <vt:lpstr>Crop</vt:lpstr>
      <vt:lpstr>SCOPE OF TOTAL INCOME</vt:lpstr>
      <vt:lpstr>SCOPE OF INCOME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concepts of direct taxation</dc:title>
  <dc:creator>Varsha</dc:creator>
  <cp:lastModifiedBy>Varsha</cp:lastModifiedBy>
  <cp:revision>35</cp:revision>
  <dcterms:created xsi:type="dcterms:W3CDTF">2020-05-30T02:56:47Z</dcterms:created>
  <dcterms:modified xsi:type="dcterms:W3CDTF">2020-06-13T15:31:21Z</dcterms:modified>
</cp:coreProperties>
</file>